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6" r:id="rId8"/>
    <p:sldId id="262" r:id="rId9"/>
    <p:sldId id="264" r:id="rId10"/>
    <p:sldId id="266" r:id="rId11"/>
    <p:sldId id="267" r:id="rId12"/>
    <p:sldId id="268" r:id="rId13"/>
    <p:sldId id="294" r:id="rId14"/>
    <p:sldId id="269" r:id="rId15"/>
    <p:sldId id="270" r:id="rId16"/>
    <p:sldId id="271" r:id="rId17"/>
    <p:sldId id="272" r:id="rId18"/>
    <p:sldId id="273" r:id="rId19"/>
    <p:sldId id="295" r:id="rId20"/>
    <p:sldId id="293" r:id="rId21"/>
    <p:sldId id="274" r:id="rId22"/>
    <p:sldId id="280" r:id="rId23"/>
    <p:sldId id="281" r:id="rId24"/>
    <p:sldId id="282" r:id="rId25"/>
    <p:sldId id="283" r:id="rId26"/>
    <p:sldId id="301" r:id="rId27"/>
    <p:sldId id="288" r:id="rId28"/>
    <p:sldId id="284" r:id="rId29"/>
    <p:sldId id="285" r:id="rId30"/>
    <p:sldId id="287" r:id="rId31"/>
    <p:sldId id="289" r:id="rId32"/>
    <p:sldId id="290" r:id="rId33"/>
    <p:sldId id="291" r:id="rId34"/>
    <p:sldId id="292" r:id="rId35"/>
    <p:sldId id="298" r:id="rId36"/>
    <p:sldId id="300" r:id="rId37"/>
    <p:sldId id="297" r:id="rId38"/>
    <p:sldId id="299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65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1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19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56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60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1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16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0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2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59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5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E42D1-E1D5-48C1-ACDF-5C12659B0199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3B02-8666-46A9-B48C-17AFBB791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90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5108" y="1122363"/>
            <a:ext cx="11043138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Highly accurate protein structure prediction with </a:t>
            </a:r>
            <a:r>
              <a:rPr lang="en-US" altLang="zh-TW" dirty="0" err="1" smtClean="0"/>
              <a:t>AlphaFold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AlphaFold</a:t>
            </a:r>
            <a:r>
              <a:rPr lang="en-US" altLang="zh-TW" dirty="0" smtClean="0"/>
              <a:t> 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2022/03/08</a:t>
            </a:r>
          </a:p>
        </p:txBody>
      </p:sp>
    </p:spTree>
    <p:extLst>
      <p:ext uri="{BB962C8B-B14F-4D97-AF65-F5344CB8AC3E}">
        <p14:creationId xmlns:p14="http://schemas.microsoft.com/office/powerpoint/2010/main" val="29192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Training data</a:t>
            </a:r>
            <a:r>
              <a:rPr lang="zh-TW" altLang="en-US" dirty="0" smtClean="0"/>
              <a:t>資料前處理</a:t>
            </a:r>
            <a:br>
              <a:rPr lang="zh-TW" altLang="en-US" dirty="0" smtClean="0"/>
            </a:br>
            <a:r>
              <a:rPr lang="en-US" altLang="zh-TW" sz="4000" dirty="0" smtClean="0">
                <a:solidFill>
                  <a:srgbClr val="FF0000"/>
                </a:solidFill>
              </a:rPr>
              <a:t>Filters</a:t>
            </a:r>
            <a:r>
              <a:rPr lang="zh-TW" altLang="en-US" sz="4000" dirty="0" smtClean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/>
              <a:t>+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MSA preprocessing steps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+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Residue cropping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Filters</a:t>
                </a:r>
              </a:p>
              <a:p>
                <a:pPr lvl="1"/>
                <a:r>
                  <a:rPr lang="en-US" altLang="zh-TW" dirty="0" smtClean="0"/>
                  <a:t>Resolution&lt;9Å</a:t>
                </a:r>
              </a:p>
              <a:p>
                <a:pPr lvl="1"/>
                <a:r>
                  <a:rPr lang="en-US" altLang="zh-TW" dirty="0" smtClean="0"/>
                  <a:t>Protein chain are accepted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,512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,256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Sequences are filtered out when any single amino acid accounts for more than 80% of the input primary sequence</a:t>
                </a:r>
              </a:p>
              <a:p>
                <a:pPr lvl="1"/>
                <a:r>
                  <a:rPr lang="en-US" altLang="zh-TW" dirty="0" smtClean="0"/>
                  <a:t>Protein chains are accepted with the probability inverse to the size of the cluster that this chain falls into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9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Training data</a:t>
            </a:r>
            <a:r>
              <a:rPr lang="zh-TW" altLang="en-US" dirty="0" smtClean="0"/>
              <a:t>資料前處理</a:t>
            </a:r>
            <a:br>
              <a:rPr lang="zh-TW" altLang="en-US" dirty="0" smtClean="0"/>
            </a:br>
            <a:r>
              <a:rPr lang="en-US" altLang="zh-TW" sz="4000" dirty="0" smtClean="0"/>
              <a:t>Filters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+</a:t>
            </a:r>
            <a:r>
              <a:rPr lang="zh-TW" altLang="en-US" sz="4000" dirty="0" smtClean="0"/>
              <a:t> </a:t>
            </a:r>
            <a:r>
              <a:rPr lang="en-US" altLang="zh-TW" sz="4000" dirty="0" smtClean="0">
                <a:solidFill>
                  <a:srgbClr val="FF0000"/>
                </a:solidFill>
              </a:rPr>
              <a:t>MSA preprocessing steps</a:t>
            </a:r>
            <a:r>
              <a:rPr lang="zh-TW" altLang="en-US" sz="4000" dirty="0" smtClean="0">
                <a:solidFill>
                  <a:srgbClr val="FF0000"/>
                </a:solidFill>
              </a:rPr>
              <a:t> </a:t>
            </a:r>
            <a:r>
              <a:rPr lang="en-US" altLang="zh-TW" sz="4000" dirty="0" smtClean="0"/>
              <a:t>+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Residue cropping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MSA processing steps</a:t>
                </a:r>
              </a:p>
              <a:p>
                <a:pPr lvl="1"/>
                <a:r>
                  <a:rPr lang="en-US" altLang="zh-TW" dirty="0" smtClean="0"/>
                  <a:t>MSA block deletion</a:t>
                </a:r>
              </a:p>
              <a:p>
                <a:pPr lvl="2"/>
                <a:r>
                  <a:rPr lang="en-US" altLang="zh-TW" dirty="0" smtClean="0">
                    <a:solidFill>
                      <a:srgbClr val="FF0000"/>
                    </a:solidFill>
                  </a:rPr>
                  <a:t>Similar sequences are more likely to be adjacent in the MSA </a:t>
                </a:r>
              </a:p>
              <a:p>
                <a:pPr lvl="2"/>
                <a:r>
                  <a:rPr lang="en-US" altLang="zh-TW" dirty="0" smtClean="0"/>
                  <a:t>And block deletions are more likely to generate diversity that removes whole branches of the phylogeny</a:t>
                </a:r>
              </a:p>
              <a:p>
                <a:pPr lvl="1"/>
                <a:r>
                  <a:rPr lang="en-US" altLang="zh-TW" dirty="0" smtClean="0"/>
                  <a:t>MSA clustering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𝑐𝑙𝑢𝑠𝑡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sequences are selected randomly as MSA cluster 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centres</a:t>
                </a:r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The remaining sequences are assigned to their closest cluster by Hamming distance</a:t>
                </a:r>
              </a:p>
              <a:p>
                <a:pPr lvl="2"/>
                <a:r>
                  <a:rPr lang="en-US" altLang="zh-TW" dirty="0" smtClean="0">
                    <a:solidFill>
                      <a:srgbClr val="FF0000"/>
                    </a:solidFill>
                  </a:rPr>
                  <a:t>The MSA sequences that have not been selected as cluster 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centres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are used to randomly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𝑒𝑥𝑡𝑟𝑎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𝑠𝑒𝑞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 sequences without replacement</a:t>
                </a:r>
                <a:r>
                  <a:rPr lang="en-US" altLang="zh-TW" dirty="0" smtClean="0"/>
                  <a:t>.</a:t>
                </a:r>
              </a:p>
              <a:p>
                <a:pPr marL="914400" lvl="2" indent="0">
                  <a:buNone/>
                </a:pP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將</a:t>
                </a:r>
                <a:r>
                  <a:rPr lang="en-US" altLang="zh-TW" dirty="0" smtClean="0"/>
                  <a:t>MSA</a:t>
                </a:r>
                <a:r>
                  <a:rPr lang="zh-TW" altLang="en-US" dirty="0" smtClean="0"/>
                  <a:t>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𝑐𝑙𝑢𝑠𝑡</m:t>
                        </m:r>
                      </m:sub>
                    </m:sSub>
                  </m:oMath>
                </a14:m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MSA clusters </a:t>
                </a:r>
                <a:r>
                  <a:rPr lang="zh-TW" altLang="en-US" dirty="0" smtClean="0"/>
                  <a:t>，以及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𝑠𝑒𝑞</m:t>
                        </m:r>
                      </m:sub>
                    </m:sSub>
                  </m:oMath>
                </a14:m>
                <a:r>
                  <a:rPr lang="zh-TW" altLang="en-US" dirty="0" smtClean="0"/>
                  <a:t>條 </a:t>
                </a:r>
                <a:r>
                  <a:rPr lang="en-US" altLang="zh-TW" dirty="0" smtClean="0"/>
                  <a:t>“extra” MSA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sequences)</a:t>
                </a:r>
              </a:p>
              <a:p>
                <a:pPr lvl="2"/>
                <a:r>
                  <a:rPr lang="en-US" altLang="zh-TW" dirty="0" smtClean="0">
                    <a:solidFill>
                      <a:schemeClr val="bg1">
                        <a:lumMod val="65000"/>
                      </a:schemeClr>
                    </a:solidFill>
                  </a:rPr>
                  <a:t>A mask is generated such that each position in a MSA cluster </a:t>
                </a:r>
                <a:r>
                  <a:rPr lang="en-US" altLang="zh-TW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centre</a:t>
                </a:r>
                <a:r>
                  <a:rPr lang="en-US" altLang="zh-TW" dirty="0" smtClean="0">
                    <a:solidFill>
                      <a:schemeClr val="bg1">
                        <a:lumMod val="65000"/>
                      </a:schemeClr>
                    </a:solidFill>
                  </a:rPr>
                  <a:t> has a 15% probability of being included in the mask</a:t>
                </a:r>
                <a:r>
                  <a:rPr lang="en-US" altLang="zh-TW" dirty="0" smtClean="0"/>
                  <a:t>.</a:t>
                </a:r>
                <a:endParaRPr lang="zh-TW" altLang="en-US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43" t="-2122" r="-9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7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63173" b="10206"/>
          <a:stretch/>
        </p:blipFill>
        <p:spPr>
          <a:xfrm>
            <a:off x="515816" y="1172308"/>
            <a:ext cx="4489938" cy="502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64523" y="1172308"/>
            <a:ext cx="1441939" cy="1746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735124" y="1172308"/>
                <a:ext cx="4913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US" altLang="zh-TW" sz="2400" dirty="0" smtClean="0"/>
                  <a:t>lustered MSA sequences: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𝑐𝑙𝑢𝑠𝑡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124" y="1172308"/>
                <a:ext cx="4913781" cy="461665"/>
              </a:xfrm>
              <a:prstGeom prst="rect">
                <a:avLst/>
              </a:prstGeom>
              <a:blipFill>
                <a:blip r:embed="rId3"/>
                <a:stretch>
                  <a:fillRect l="-198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40632" y="2308192"/>
                <a:ext cx="4930902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altLang="zh-TW" sz="2400" dirty="0" smtClean="0"/>
                  <a:t>xtra MSA sequences: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𝑠𝑒𝑞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32" y="2308192"/>
                <a:ext cx="4930902" cy="490199"/>
              </a:xfrm>
              <a:prstGeom prst="rect">
                <a:avLst/>
              </a:prstGeom>
              <a:blipFill>
                <a:blip r:embed="rId4"/>
                <a:stretch>
                  <a:fillRect l="-1854" t="-10000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>
            <a:endCxn id="6" idx="1"/>
          </p:cNvCxnSpPr>
          <p:nvPr/>
        </p:nvCxnSpPr>
        <p:spPr>
          <a:xfrm flipV="1">
            <a:off x="5005754" y="1403141"/>
            <a:ext cx="729370" cy="642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7" idx="1"/>
          </p:cNvCxnSpPr>
          <p:nvPr/>
        </p:nvCxnSpPr>
        <p:spPr>
          <a:xfrm>
            <a:off x="4900246" y="2059774"/>
            <a:ext cx="940386" cy="49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840632" y="0"/>
            <a:ext cx="5320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MSA depth</a:t>
            </a:r>
          </a:p>
          <a:p>
            <a:pPr lvl="1"/>
            <a:r>
              <a:rPr lang="en-US" altLang="zh-TW" dirty="0" smtClean="0"/>
              <a:t>5000 sequences for </a:t>
            </a:r>
            <a:r>
              <a:rPr lang="en-US" altLang="zh-TW" dirty="0" err="1" smtClean="0"/>
              <a:t>JackHMMER</a:t>
            </a:r>
            <a:r>
              <a:rPr lang="en-US" altLang="zh-TW" dirty="0" smtClean="0"/>
              <a:t> with </a:t>
            </a:r>
            <a:r>
              <a:rPr lang="en-US" altLang="zh-TW" dirty="0" err="1" smtClean="0"/>
              <a:t>Mgnify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10000 sequences for </a:t>
            </a:r>
            <a:r>
              <a:rPr lang="en-US" altLang="zh-TW" dirty="0" err="1" smtClean="0"/>
              <a:t>JackHMMER</a:t>
            </a:r>
            <a:r>
              <a:rPr lang="en-US" altLang="zh-TW" dirty="0" smtClean="0"/>
              <a:t> with UniRef90</a:t>
            </a:r>
          </a:p>
          <a:p>
            <a:pPr lvl="1"/>
            <a:r>
              <a:rPr lang="en-US" altLang="zh-TW" dirty="0" smtClean="0"/>
              <a:t>Unlimited </a:t>
            </a:r>
            <a:r>
              <a:rPr lang="en-US" altLang="zh-TW" dirty="0" err="1" smtClean="0"/>
              <a:t>forHHBlits</a:t>
            </a:r>
            <a:endParaRPr lang="en-US" altLang="zh-TW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2328615" y="56388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PDB70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735124" y="5132113"/>
                <a:ext cx="5103000" cy="1069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4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TW" sz="2400" dirty="0" smtClean="0"/>
                  <a:t>emplates</a:t>
                </a:r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𝑡𝑒𝑚𝑝𝑙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TW" sz="2400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err="1" smtClean="0"/>
                  <a:t>template_distogram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err="1" smtClean="0"/>
                  <a:t>template_torsion_angles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124" y="5132113"/>
                <a:ext cx="5103000" cy="1069395"/>
              </a:xfrm>
              <a:prstGeom prst="rect">
                <a:avLst/>
              </a:prstGeom>
              <a:blipFill>
                <a:blip r:embed="rId5"/>
                <a:stretch>
                  <a:fillRect l="-1912" t="-4571"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/>
          <p:cNvCxnSpPr/>
          <p:nvPr/>
        </p:nvCxnSpPr>
        <p:spPr>
          <a:xfrm>
            <a:off x="4572000" y="5369169"/>
            <a:ext cx="116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654062" y="4114800"/>
            <a:ext cx="1081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735124" y="3886332"/>
                <a:ext cx="3006079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Pair representation: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124" y="3886332"/>
                <a:ext cx="3006079" cy="491417"/>
              </a:xfrm>
              <a:prstGeom prst="rect">
                <a:avLst/>
              </a:prstGeom>
              <a:blipFill>
                <a:blip r:embed="rId6"/>
                <a:stretch>
                  <a:fillRect l="-3245" t="-10000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81103" y="713986"/>
                <a:ext cx="97295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03" y="713986"/>
                <a:ext cx="972959" cy="390748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51482" y="1633973"/>
                <a:ext cx="2577244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𝑠𝑒𝑞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𝑐𝑙𝑢𝑠𝑡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𝑡𝑒𝑚𝑝𝑙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82" y="1633973"/>
                <a:ext cx="2577244" cy="390748"/>
              </a:xfrm>
              <a:prstGeom prst="rect">
                <a:avLst/>
              </a:prstGeom>
              <a:blipFill>
                <a:blip r:embed="rId8"/>
                <a:stretch>
                  <a:fillRect l="-1891" t="-7813" r="-1418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28615" y="159075"/>
                <a:ext cx="3446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Shape: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,23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23: 20 aa + unknown + gap + mask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15" y="159075"/>
                <a:ext cx="3446777" cy="646331"/>
              </a:xfrm>
              <a:prstGeom prst="rect">
                <a:avLst/>
              </a:prstGeom>
              <a:blipFill>
                <a:blip r:embed="rId9"/>
                <a:stretch>
                  <a:fillRect l="-1593" t="-4717" r="-708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711" y="2806281"/>
            <a:ext cx="2478387" cy="2453969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9528726" y="2872816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9974023" y="3350182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9426225" y="3306536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10040577" y="2806205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10726253" y="3335895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10605911" y="2872816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10314323" y="3777429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9547252" y="4221297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9631227" y="3756320"/>
            <a:ext cx="410005" cy="4096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0094797" y="4187483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11082795" y="3013921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橢圓 59"/>
          <p:cNvSpPr/>
          <p:nvPr/>
        </p:nvSpPr>
        <p:spPr>
          <a:xfrm>
            <a:off x="11453646" y="2809721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10792416" y="3895417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11140818" y="3563686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11423937" y="4034355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10780769" y="4490783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10211082" y="4722059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9730815" y="4668524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11239596" y="4500562"/>
            <a:ext cx="410005" cy="433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21078" y="4567044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1160273" y="3712902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0531126" y="3886565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11596384" y="2903087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1381646" y="3001678"/>
            <a:ext cx="255560" cy="71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10962469" y="246636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9332373" y="2443750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9368119" y="3382957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9414680" y="433094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9882879" y="4043796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10376461" y="2996201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0399038" y="2737224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1548476" y="448697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619408" y="416735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4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275"/>
            <a:ext cx="5676900" cy="541972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MSA depth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26" y="0"/>
            <a:ext cx="4783054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557672" y="5474676"/>
            <a:ext cx="3634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MSA depth analysis was based on </a:t>
            </a:r>
            <a:endParaRPr lang="en-US" altLang="zh-TW" dirty="0" smtClean="0"/>
          </a:p>
          <a:p>
            <a:r>
              <a:rPr lang="en-US" altLang="zh-TW" dirty="0" smtClean="0"/>
              <a:t>computing </a:t>
            </a:r>
            <a:r>
              <a:rPr lang="en-US" altLang="zh-TW" dirty="0"/>
              <a:t>the normalized number </a:t>
            </a:r>
            <a:endParaRPr lang="en-US" altLang="zh-TW" dirty="0" smtClean="0"/>
          </a:p>
          <a:p>
            <a:r>
              <a:rPr lang="en-US" altLang="zh-TW" dirty="0" smtClean="0"/>
              <a:t>of </a:t>
            </a:r>
            <a:r>
              <a:rPr lang="en-US" altLang="zh-TW" dirty="0"/>
              <a:t>effective sequences (Neff) </a:t>
            </a:r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/>
              <a:t>each position of a query sequence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64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63173" b="10206"/>
          <a:stretch/>
        </p:blipFill>
        <p:spPr>
          <a:xfrm>
            <a:off x="0" y="1125415"/>
            <a:ext cx="4489938" cy="5029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38" y="950668"/>
            <a:ext cx="7258050" cy="4886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30769" y="1219200"/>
            <a:ext cx="1359877" cy="16295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76954" y="4665785"/>
            <a:ext cx="879231" cy="1184030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76954" y="3640015"/>
            <a:ext cx="797169" cy="102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446" y="2989385"/>
            <a:ext cx="1172308" cy="75027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128738" y="1946031"/>
            <a:ext cx="5627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007969" y="3147646"/>
            <a:ext cx="5627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35583" y="3836321"/>
                <a:ext cx="439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83" y="3836321"/>
                <a:ext cx="4394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35583" y="867452"/>
                <a:ext cx="445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83" y="867452"/>
                <a:ext cx="4456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728813" y="1996392"/>
                <a:ext cx="50212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13" y="1996392"/>
                <a:ext cx="502125" cy="391646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81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8488"/>
            <a:ext cx="10515600" cy="950425"/>
          </a:xfrm>
        </p:spPr>
        <p:txBody>
          <a:bodyPr/>
          <a:lstStyle/>
          <a:p>
            <a:r>
              <a:rPr lang="en-US" altLang="zh-TW" dirty="0" smtClean="0"/>
              <a:t>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2" y="1057275"/>
            <a:ext cx="6306650" cy="5800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7" y="1057275"/>
            <a:ext cx="5686425" cy="52101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51077" y="630274"/>
            <a:ext cx="146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MSA features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7573108" y="1057275"/>
            <a:ext cx="0" cy="372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15010" y="683214"/>
            <a:ext cx="146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MSA features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537041" y="1110215"/>
            <a:ext cx="0" cy="372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51668" y="3868615"/>
            <a:ext cx="4783748" cy="143021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838092" y="3786553"/>
            <a:ext cx="5826370" cy="15122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6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Pair 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19" y="0"/>
            <a:ext cx="4125058" cy="24105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17323" y="5627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起點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656711" y="5627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終點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21415" y="2410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任意經過的點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2" y="3316898"/>
            <a:ext cx="99441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9764"/>
          <a:stretch/>
        </p:blipFill>
        <p:spPr>
          <a:xfrm>
            <a:off x="3280996" y="198559"/>
            <a:ext cx="4995497" cy="2686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287589"/>
            <a:ext cx="3933825" cy="1809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07" y="3287589"/>
            <a:ext cx="4057650" cy="1828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593" y="408109"/>
            <a:ext cx="2057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0589"/>
          <a:stretch/>
        </p:blipFill>
        <p:spPr>
          <a:xfrm>
            <a:off x="3235570" y="0"/>
            <a:ext cx="4913434" cy="26860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3" y="2686050"/>
            <a:ext cx="4600575" cy="3848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5" y="2705100"/>
            <a:ext cx="4533900" cy="4152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607" y="209550"/>
            <a:ext cx="2057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8488"/>
            <a:ext cx="10515600" cy="950425"/>
          </a:xfrm>
        </p:spPr>
        <p:txBody>
          <a:bodyPr/>
          <a:lstStyle/>
          <a:p>
            <a:r>
              <a:rPr lang="en-US" altLang="zh-TW" dirty="0" smtClean="0"/>
              <a:t>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2" y="1057275"/>
            <a:ext cx="6306650" cy="5800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7" y="1057275"/>
            <a:ext cx="5686425" cy="5210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25853" y="1379621"/>
            <a:ext cx="86627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534526" y="6224338"/>
            <a:ext cx="2394284" cy="24163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89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01050" cy="3486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73" y="3800475"/>
            <a:ext cx="8486775" cy="30575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48000" y="3486150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12</a:t>
            </a:r>
          </a:p>
          <a:p>
            <a:pPr algn="ctr"/>
            <a:r>
              <a:rPr lang="en-US" altLang="zh-TW" dirty="0" smtClean="0"/>
              <a:t>+</a:t>
            </a:r>
          </a:p>
          <a:p>
            <a:pPr algn="ctr"/>
            <a:r>
              <a:rPr lang="en-US" altLang="zh-TW" dirty="0" smtClean="0"/>
              <a:t>62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4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443037"/>
            <a:ext cx="8248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63173" b="10206"/>
          <a:stretch/>
        </p:blipFill>
        <p:spPr>
          <a:xfrm>
            <a:off x="0" y="644153"/>
            <a:ext cx="4489938" cy="5029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38" y="469406"/>
            <a:ext cx="7258050" cy="4886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30769" y="737938"/>
            <a:ext cx="1359877" cy="16295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76954" y="4184523"/>
            <a:ext cx="879231" cy="1184030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76954" y="3158753"/>
            <a:ext cx="797169" cy="10257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446" y="2508123"/>
            <a:ext cx="1172308" cy="75027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128738" y="1464769"/>
            <a:ext cx="5627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007969" y="2666384"/>
            <a:ext cx="5627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35583" y="3355059"/>
                <a:ext cx="439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83" y="3355059"/>
                <a:ext cx="4394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35583" y="386190"/>
                <a:ext cx="445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83" y="386190"/>
                <a:ext cx="4456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728813" y="1515130"/>
                <a:ext cx="50212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13" y="1515130"/>
                <a:ext cx="502125" cy="391646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8205536" y="1479034"/>
            <a:ext cx="1001338" cy="115125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778477" y="4236141"/>
            <a:ext cx="1025013" cy="111959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291" y="4939639"/>
            <a:ext cx="3219450" cy="18669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778477" y="3880884"/>
            <a:ext cx="1025013" cy="3036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205536" y="2666384"/>
            <a:ext cx="1025402" cy="7891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6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974"/>
            <a:ext cx="12192000" cy="40240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95442" y="2464642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Extra MSA Stack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46517" y="623552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Main </a:t>
            </a:r>
            <a:r>
              <a:rPr lang="en-US" altLang="zh-TW" dirty="0" err="1" smtClean="0"/>
              <a:t>Evoformer</a:t>
            </a:r>
            <a:r>
              <a:rPr lang="en-US" altLang="zh-TW" dirty="0" smtClean="0"/>
              <a:t> Stack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2062" cy="29080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6" y="540884"/>
            <a:ext cx="4172682" cy="16859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79" y="1055233"/>
            <a:ext cx="2881313" cy="6572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793" y="974274"/>
            <a:ext cx="3053761" cy="118324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l="18960" t="20172" r="17653" b="75180"/>
          <a:stretch/>
        </p:blipFill>
        <p:spPr>
          <a:xfrm>
            <a:off x="7116008" y="2307768"/>
            <a:ext cx="3997569" cy="2696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695" y="2785017"/>
            <a:ext cx="2079136" cy="28654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6231" y="2833974"/>
            <a:ext cx="1891051" cy="23460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915" y="3341842"/>
            <a:ext cx="1073694" cy="19213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8423" y="3809442"/>
            <a:ext cx="1612740" cy="23240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14800" y="4157330"/>
            <a:ext cx="648586" cy="13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953612" y="5816009"/>
            <a:ext cx="963075" cy="159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7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95" y="1421731"/>
            <a:ext cx="4807563" cy="42223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4" y="1421731"/>
            <a:ext cx="4884877" cy="44256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61424" y="840379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Extra MSA Stack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10995" y="84037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Main </a:t>
            </a:r>
            <a:r>
              <a:rPr lang="en-US" altLang="zh-TW" dirty="0" err="1" smtClean="0"/>
              <a:t>Evoformer</a:t>
            </a:r>
            <a:r>
              <a:rPr lang="en-US" altLang="zh-TW" dirty="0" smtClean="0"/>
              <a:t> Stack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6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81375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>
            <a:off x="4451684" y="2658979"/>
            <a:ext cx="4752474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32547" y="3539087"/>
                <a:ext cx="4863832" cy="3034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Backbone frame per residue: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: 3x3 rotation matrix</a:t>
                </a:r>
              </a:p>
              <a:p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原子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en-US" altLang="zh-TW" dirty="0" smtClean="0"/>
                  <a:t>local</a:t>
                </a:r>
                <a:r>
                  <a:rPr lang="zh-TW" altLang="en-US" dirty="0" smtClean="0"/>
                  <a:t>上的位置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將</a:t>
                </a:r>
                <a:r>
                  <a:rPr lang="en-US" altLang="zh-TW" dirty="0" smtClean="0"/>
                  <a:t>local</a:t>
                </a:r>
                <a:r>
                  <a:rPr lang="zh-TW" altLang="en-US" dirty="0" smtClean="0"/>
                  <a:t>資訊整合到</a:t>
                </a:r>
                <a:r>
                  <a:rPr lang="en-US" altLang="zh-TW" dirty="0" smtClean="0"/>
                  <a:t>global</a:t>
                </a:r>
                <a:r>
                  <a:rPr lang="zh-TW" altLang="en-US" dirty="0" smtClean="0"/>
                  <a:t>上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。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每個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上的</a:t>
                </a:r>
                <a:r>
                  <a:rPr lang="zh-TW" altLang="en-US" dirty="0"/>
                  <a:t>原子</a:t>
                </a:r>
                <a:r>
                  <a:rPr lang="zh-TW" altLang="en-US" dirty="0" smtClean="0"/>
                  <a:t>序列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𝑎𝑡𝑜𝑚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𝑛𝑎𝑚𝑒𝑠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zh-TW" altLang="en-US" dirty="0"/>
                  <a:t>每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上的</a:t>
                </a:r>
                <a:r>
                  <a:rPr lang="en-US" altLang="zh-TW" dirty="0" smtClean="0"/>
                  <a:t>torsion 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𝑛𝑎𝑚𝑒𝑠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7" y="3539087"/>
                <a:ext cx="4863832" cy="3034549"/>
              </a:xfrm>
              <a:prstGeom prst="rect">
                <a:avLst/>
              </a:prstGeom>
              <a:blipFill>
                <a:blip r:embed="rId3"/>
                <a:stretch>
                  <a:fillRect l="-1003" t="-8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06093" y="3539087"/>
                <a:ext cx="4596130" cy="154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𝑎𝑡𝑜𝑚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𝑛𝑎𝑚𝑒𝑠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在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</a:t>
                </a:r>
                <a:r>
                  <a:rPr lang="zh-TW" altLang="en-US" dirty="0" smtClean="0"/>
                  <a:t>上的 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 原子在</a:t>
                </a:r>
                <a:r>
                  <a:rPr lang="en-US" altLang="zh-TW" dirty="0" smtClean="0"/>
                  <a:t>local</a:t>
                </a:r>
                <a:r>
                  <a:rPr lang="zh-TW" altLang="en-US" dirty="0" smtClean="0"/>
                  <a:t>上的座標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𝑡𝑜𝑟𝑠𝑖𝑜𝑛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𝑛𝑎𝑚𝑒𝑠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在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</a:t>
                </a:r>
                <a:r>
                  <a:rPr lang="zh-TW" altLang="en-US" dirty="0" smtClean="0"/>
                  <a:t>上的 </a:t>
                </a:r>
                <a:r>
                  <a:rPr lang="en-US" altLang="zh-TW" dirty="0" smtClean="0"/>
                  <a:t>f torsion angle (</a:t>
                </a:r>
                <a:r>
                  <a:rPr lang="zh-TW" altLang="en-US" dirty="0" smtClean="0"/>
                  <a:t>需要</a:t>
                </a:r>
                <a:r>
                  <a:rPr lang="en-US" altLang="zh-TW" dirty="0" smtClean="0"/>
                  <a:t>sin </a:t>
                </a:r>
                <a:r>
                  <a:rPr lang="zh-TW" altLang="en-US" dirty="0" smtClean="0"/>
                  <a:t>與</a:t>
                </a:r>
                <a:r>
                  <a:rPr lang="en-US" altLang="zh-TW" dirty="0" smtClean="0"/>
                  <a:t>cos)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093" y="3539087"/>
                <a:ext cx="4596130" cy="1543499"/>
              </a:xfrm>
              <a:prstGeom prst="rect">
                <a:avLst/>
              </a:prstGeom>
              <a:blipFill>
                <a:blip r:embed="rId4"/>
                <a:stretch>
                  <a:fillRect l="-1194" t="-2372" r="-133" b="-5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Structure module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239125" cy="501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111968" y="4968590"/>
                <a:ext cx="1406090" cy="406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68" y="4968590"/>
                <a:ext cx="1406090" cy="406971"/>
              </a:xfrm>
              <a:prstGeom prst="rect">
                <a:avLst/>
              </a:prstGeom>
              <a:blipFill>
                <a:blip r:embed="rId3"/>
                <a:stretch>
                  <a:fillRect t="-5970" r="-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811444" y="3548808"/>
                <a:ext cx="855362" cy="434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444" y="3548808"/>
                <a:ext cx="855362" cy="434478"/>
              </a:xfrm>
              <a:prstGeom prst="rect">
                <a:avLst/>
              </a:prstGeom>
              <a:blipFill>
                <a:blip r:embed="rId4"/>
                <a:stretch>
                  <a:fillRect r="-8511"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76361" y="5273159"/>
                <a:ext cx="430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361" y="5273159"/>
                <a:ext cx="43005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7306390" y="15729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Global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712" y="3732075"/>
            <a:ext cx="3415288" cy="14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712" y="5375561"/>
            <a:ext cx="3420000" cy="14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5" y="53905"/>
            <a:ext cx="5895474" cy="68040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8" y="1891244"/>
            <a:ext cx="3415288" cy="14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8" y="3534730"/>
            <a:ext cx="3420000" cy="14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Structure Metrics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Frame aligned point error (FAPE)</a:t>
                </a:r>
              </a:p>
              <a:p>
                <a:r>
                  <a:rPr lang="en-US" altLang="zh-TW" dirty="0" smtClean="0"/>
                  <a:t>Local-distance difference test (LDDT)</a:t>
                </a:r>
              </a:p>
              <a:p>
                <a:pPr lvl="1"/>
                <a:r>
                  <a:rPr lang="en-US" altLang="zh-TW" dirty="0" err="1" smtClean="0"/>
                  <a:t>pLDDT</a:t>
                </a:r>
                <a:r>
                  <a:rPr lang="en-US" altLang="zh-TW" dirty="0" smtClean="0"/>
                  <a:t>: predicted local-distance difference test</a:t>
                </a:r>
              </a:p>
              <a:p>
                <a:pPr lvl="1"/>
                <a:r>
                  <a:rPr lang="en-US" altLang="zh-TW" dirty="0" err="1"/>
                  <a:t>l</a:t>
                </a:r>
                <a:r>
                  <a:rPr lang="en-US" altLang="zh-TW" dirty="0" err="1" smtClean="0"/>
                  <a:t>DDT</a:t>
                </a:r>
                <a:r>
                  <a:rPr lang="en-US" altLang="zh-TW" dirty="0" smtClean="0"/>
                  <a:t>: The distances are either computed between all heavy atoms</a:t>
                </a:r>
              </a:p>
              <a:p>
                <a:pPr lvl="1"/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-C</a:t>
                </a:r>
                <a:r>
                  <a:rPr lang="el-GR" altLang="zh-TW" dirty="0" smtClean="0"/>
                  <a:t>α</a:t>
                </a:r>
                <a:r>
                  <a:rPr lang="en-US" altLang="zh-TW" dirty="0" smtClean="0"/>
                  <a:t>: only the Cα atoms to measure the backbone accuracy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Template modelling score (TM-score)</a:t>
                </a:r>
              </a:p>
              <a:p>
                <a:r>
                  <a:rPr lang="en-US" altLang="zh-TW" dirty="0" smtClean="0"/>
                  <a:t>Global distance test (GDT)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58" y="3138328"/>
            <a:ext cx="933275" cy="14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Frame aligned point error (FAPE)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9400" cy="4114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97" y="3748088"/>
            <a:ext cx="2095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vonMises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endCxn id="20" idx="1"/>
          </p:cNvCxnSpPr>
          <p:nvPr/>
        </p:nvCxnSpPr>
        <p:spPr>
          <a:xfrm rot="5400000">
            <a:off x="4877886" y="4650032"/>
            <a:ext cx="1637184" cy="12700"/>
          </a:xfrm>
          <a:prstGeom prst="bentConnector4">
            <a:avLst>
              <a:gd name="adj1" fmla="val -235"/>
              <a:gd name="adj2" fmla="val 383845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TM-score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8" y="1829802"/>
            <a:ext cx="10872944" cy="36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 </a:t>
            </a:r>
            <a:r>
              <a:rPr lang="zh-TW" altLang="en-US" dirty="0" smtClean="0"/>
              <a:t>表現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14487"/>
            <a:ext cx="11601450" cy="3629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9874" y="5117432"/>
            <a:ext cx="1636294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3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8" y="2040104"/>
            <a:ext cx="5743575" cy="28765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293" y="177967"/>
            <a:ext cx="57435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8575"/>
            <a:ext cx="82105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9" y="0"/>
            <a:ext cx="4840204" cy="68620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6" y="1740342"/>
            <a:ext cx="6737684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603958" cy="54871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69" y="749317"/>
            <a:ext cx="7295146" cy="61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The End</a:t>
            </a:r>
            <a:br>
              <a:rPr lang="en-US" altLang="zh-TW" dirty="0" smtClean="0"/>
            </a:br>
            <a:r>
              <a:rPr lang="en-US" altLang="zh-TW" dirty="0" smtClean="0"/>
              <a:t>~Thank you~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1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962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85" y="404595"/>
            <a:ext cx="8562520" cy="31532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25" y="2809875"/>
            <a:ext cx="4562475" cy="404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3937"/>
            <a:ext cx="7629525" cy="1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5" y="2139095"/>
            <a:ext cx="11766290" cy="40506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062" y="1910862"/>
            <a:ext cx="1324707" cy="75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9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1</a:t>
            </a:r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每條</a:t>
                </a:r>
                <a:r>
                  <a:rPr lang="en-US" altLang="zh-TW" dirty="0" smtClean="0"/>
                  <a:t>Sequence</a:t>
                </a:r>
                <a:r>
                  <a:rPr lang="zh-TW" altLang="en-US" dirty="0" smtClean="0"/>
                  <a:t>依序對</a:t>
                </a:r>
                <a:r>
                  <a:rPr lang="en-US" altLang="zh-TW" dirty="0" smtClean="0"/>
                  <a:t>Residues</a:t>
                </a:r>
                <a:r>
                  <a:rPr lang="zh-TW" altLang="en-US" dirty="0" smtClean="0"/>
                  <a:t>編號</a:t>
                </a:r>
                <a:endParaRPr lang="en-US" altLang="zh-TW" dirty="0" smtClean="0"/>
              </a:p>
              <a:p>
                <a:r>
                  <a:rPr lang="zh-TW" altLang="en-US" dirty="0" smtClean="0"/>
                  <a:t>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針對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TW" altLang="en-US" dirty="0" smtClean="0"/>
                  <a:t>都有</a:t>
                </a:r>
                <a:r>
                  <a:rPr lang="en-US" altLang="zh-TW" dirty="0" smtClean="0"/>
                  <a:t>torsion angles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找出每個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TW" altLang="en-US" dirty="0" smtClean="0"/>
                  <a:t>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定義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TW" altLang="en-US" dirty="0" smtClean="0"/>
                  <a:t>每條</a:t>
                </a:r>
                <a:r>
                  <a:rPr lang="en-US" altLang="zh-TW" dirty="0" smtClean="0"/>
                  <a:t>Sequence</a:t>
                </a:r>
                <a:r>
                  <a:rPr lang="zh-TW" altLang="en-US" dirty="0" smtClean="0"/>
                  <a:t>依序對</a:t>
                </a:r>
                <a:r>
                  <a:rPr lang="en-US" altLang="zh-TW" dirty="0" smtClean="0"/>
                  <a:t>Residues</a:t>
                </a:r>
                <a:r>
                  <a:rPr lang="zh-TW" altLang="en-US" dirty="0" smtClean="0"/>
                  <a:t>編號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從</a:t>
                </a:r>
                <a:r>
                  <a:rPr lang="en-US" altLang="zh-TW" dirty="0" smtClean="0"/>
                  <a:t>Residues</a:t>
                </a:r>
                <a:r>
                  <a:rPr lang="zh-TW" altLang="en-US" dirty="0" smtClean="0"/>
                  <a:t>上依序紀錄原子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𝑎𝑡𝑜𝑚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𝑛𝑎𝑚𝑒𝑠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重要的</a:t>
                </a:r>
                <a:r>
                  <a:rPr lang="en-US" altLang="zh-TW" dirty="0" smtClean="0"/>
                  <a:t>torsion angles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𝑡𝑜𝑟𝑠𝑖𝑜𝑛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𝑛𝑎𝑚𝑒𝑠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找出每個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TW" altLang="en-US" dirty="0" smtClean="0"/>
                  <a:t>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定義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</a:t>
                </a:r>
                <a:r>
                  <a:rPr lang="en-US" altLang="zh-TW" dirty="0" smtClean="0"/>
                  <a:t>pair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882" t="-4470" r="-1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Skeletal formula of butyric acid with the alpha, beta, and gamma carbons mark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98" y="102208"/>
            <a:ext cx="3204047" cy="16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3.cmbi.umcn.nl/wiki/images/0/08/Torsionang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2208"/>
            <a:ext cx="4130675" cy="199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703385" y="365125"/>
            <a:ext cx="10879015" cy="1325563"/>
          </a:xfrm>
        </p:spPr>
        <p:txBody>
          <a:bodyPr/>
          <a:lstStyle/>
          <a:p>
            <a:r>
              <a:rPr lang="en-US" altLang="zh-TW" dirty="0" err="1" smtClean="0"/>
              <a:t>AlphaFold</a:t>
            </a:r>
            <a:r>
              <a:rPr lang="en-US" altLang="zh-TW" dirty="0" smtClean="0"/>
              <a:t> 2: amino acid sequence type (20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+1</a:t>
            </a:r>
            <a:r>
              <a:rPr lang="en-US" altLang="zh-TW" dirty="0" smtClean="0"/>
              <a:t>) (Residues)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34" y="1027906"/>
            <a:ext cx="8679678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Structure Metrics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Frame aligned point error (FAPE)</a:t>
                </a:r>
              </a:p>
              <a:p>
                <a:r>
                  <a:rPr lang="en-US" altLang="zh-TW" dirty="0" smtClean="0"/>
                  <a:t>Local-distance difference test (LDDT)</a:t>
                </a:r>
              </a:p>
              <a:p>
                <a:pPr lvl="1"/>
                <a:r>
                  <a:rPr lang="en-US" altLang="zh-TW" dirty="0" err="1" smtClean="0"/>
                  <a:t>pLDDT</a:t>
                </a:r>
                <a:r>
                  <a:rPr lang="en-US" altLang="zh-TW" dirty="0" smtClean="0"/>
                  <a:t>: predicted local-distance difference test</a:t>
                </a:r>
              </a:p>
              <a:p>
                <a:pPr lvl="1"/>
                <a:r>
                  <a:rPr lang="en-US" altLang="zh-TW" dirty="0" err="1"/>
                  <a:t>l</a:t>
                </a:r>
                <a:r>
                  <a:rPr lang="en-US" altLang="zh-TW" dirty="0" err="1" smtClean="0"/>
                  <a:t>DDT</a:t>
                </a:r>
                <a:r>
                  <a:rPr lang="en-US" altLang="zh-TW" dirty="0" smtClean="0"/>
                  <a:t>: The distances are either computed between all heavy atoms</a:t>
                </a:r>
              </a:p>
              <a:p>
                <a:pPr lvl="1"/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-C</a:t>
                </a:r>
                <a:r>
                  <a:rPr lang="el-GR" altLang="zh-TW" dirty="0" smtClean="0"/>
                  <a:t>α</a:t>
                </a:r>
                <a:r>
                  <a:rPr lang="en-US" altLang="zh-TW" dirty="0" smtClean="0"/>
                  <a:t>: only the Cα atoms to measure the backbone accuracy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Template modelling score (TM-score)</a:t>
                </a:r>
              </a:p>
              <a:p>
                <a:r>
                  <a:rPr lang="en-US" altLang="zh-TW" dirty="0" smtClean="0"/>
                  <a:t>Global distance test (GDT)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58" y="3138328"/>
            <a:ext cx="933275" cy="14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" y="1099"/>
            <a:ext cx="12176493" cy="3365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1076"/>
            <a:ext cx="12192000" cy="33813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0" y="4337538"/>
            <a:ext cx="1348154" cy="7151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74077" y="1099"/>
            <a:ext cx="1348154" cy="5744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17231" y="1283137"/>
            <a:ext cx="2582861" cy="926123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93630" y="5424488"/>
            <a:ext cx="984739" cy="68323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17632" y="575530"/>
            <a:ext cx="4844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97417" y="3597952"/>
            <a:ext cx="4844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089858" y="978590"/>
            <a:ext cx="3561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CC00"/>
                </a:solidFill>
              </a:rPr>
              <a:t>d</a:t>
            </a:r>
            <a:endParaRPr lang="zh-TW" altLang="en-US" sz="2400" b="1" dirty="0">
              <a:solidFill>
                <a:srgbClr val="00CC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79170" y="5193655"/>
            <a:ext cx="3209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CC00"/>
                </a:solidFill>
              </a:rPr>
              <a:t>z</a:t>
            </a:r>
            <a:endParaRPr lang="zh-TW" altLang="en-US" sz="2400" b="1" dirty="0">
              <a:solidFill>
                <a:srgbClr val="00C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387105" y="288314"/>
                <a:ext cx="110536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05" y="288314"/>
                <a:ext cx="1105366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48154" y="6184255"/>
                <a:ext cx="3301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54" y="6184255"/>
                <a:ext cx="3301801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肘形接點 20"/>
          <p:cNvCxnSpPr/>
          <p:nvPr/>
        </p:nvCxnSpPr>
        <p:spPr>
          <a:xfrm rot="16200000" flipH="1">
            <a:off x="3847110" y="5857949"/>
            <a:ext cx="418149" cy="234461"/>
          </a:xfrm>
          <a:prstGeom prst="bentConnector3">
            <a:avLst>
              <a:gd name="adj1" fmla="val -326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066397" y="6184255"/>
            <a:ext cx="3561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CC00"/>
                </a:solidFill>
              </a:rPr>
              <a:t>d</a:t>
            </a:r>
            <a:endParaRPr lang="zh-TW" altLang="en-US" sz="2400" b="1" dirty="0">
              <a:solidFill>
                <a:srgbClr val="00CC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15984" y="576610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PDB70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75% comes from the self-distillation set + 25% from the PDB</a:t>
            </a:r>
          </a:p>
          <a:p>
            <a:endParaRPr lang="en-US" altLang="zh-TW" dirty="0"/>
          </a:p>
          <a:p>
            <a:r>
              <a:rPr lang="zh-TW" altLang="en-US" dirty="0"/>
              <a:t>資料</a:t>
            </a:r>
            <a:r>
              <a:rPr lang="zh-TW" altLang="en-US" dirty="0" smtClean="0"/>
              <a:t>前處理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Filters</a:t>
            </a:r>
          </a:p>
          <a:p>
            <a:pPr lvl="1"/>
            <a:r>
              <a:rPr lang="en-US" altLang="zh-TW" dirty="0" smtClean="0"/>
              <a:t>MSA preprocessing steps</a:t>
            </a:r>
          </a:p>
          <a:p>
            <a:pPr lvl="1"/>
            <a:r>
              <a:rPr lang="en-US" altLang="zh-TW" dirty="0" smtClean="0"/>
              <a:t>Residue cropping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0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393</Words>
  <Application>Microsoft Office PowerPoint</Application>
  <PresentationFormat>寬螢幕</PresentationFormat>
  <Paragraphs>175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標楷體</vt:lpstr>
      <vt:lpstr>Arial</vt:lpstr>
      <vt:lpstr>Cambria Math</vt:lpstr>
      <vt:lpstr>Times New Roman</vt:lpstr>
      <vt:lpstr>Office 佈景主題</vt:lpstr>
      <vt:lpstr>Highly accurate protein structure prediction with AlphaFold (AlphaFold 2)</vt:lpstr>
      <vt:lpstr>PowerPoint 簡報</vt:lpstr>
      <vt:lpstr>AlphaFold 1</vt:lpstr>
      <vt:lpstr>AlphaFold 2</vt:lpstr>
      <vt:lpstr>PowerPoint 簡報</vt:lpstr>
      <vt:lpstr>AlphaFold 2: amino acid sequence type (20+1) (Residues)</vt:lpstr>
      <vt:lpstr>Structure Metrics</vt:lpstr>
      <vt:lpstr>PowerPoint 簡報</vt:lpstr>
      <vt:lpstr>Training data</vt:lpstr>
      <vt:lpstr>Training data資料前處理 Filters + MSA preprocessing steps + Residue cropping</vt:lpstr>
      <vt:lpstr>Training data資料前處理 Filters + MSA preprocessing steps + Residue cropping</vt:lpstr>
      <vt:lpstr>PowerPoint 簡報</vt:lpstr>
      <vt:lpstr>MSA depth</vt:lpstr>
      <vt:lpstr>PowerPoint 簡報</vt:lpstr>
      <vt:lpstr>Stack</vt:lpstr>
      <vt:lpstr>Pair stack</vt:lpstr>
      <vt:lpstr>PowerPoint 簡報</vt:lpstr>
      <vt:lpstr>PowerPoint 簡報</vt:lpstr>
      <vt:lpstr>Stack</vt:lpstr>
      <vt:lpstr>PowerPoint 簡報</vt:lpstr>
      <vt:lpstr>PowerPoint 簡報</vt:lpstr>
      <vt:lpstr>PowerPoint 簡報</vt:lpstr>
      <vt:lpstr>PowerPoint 簡報</vt:lpstr>
      <vt:lpstr>PowerPoint 簡報</vt:lpstr>
      <vt:lpstr>Structure module</vt:lpstr>
      <vt:lpstr>PowerPoint 簡報</vt:lpstr>
      <vt:lpstr>PowerPoint 簡報</vt:lpstr>
      <vt:lpstr>Structure Metrics</vt:lpstr>
      <vt:lpstr>Frame aligned point error (FAPE)</vt:lpstr>
      <vt:lpstr>TM-score</vt:lpstr>
      <vt:lpstr>AlphaFold 2 表現</vt:lpstr>
      <vt:lpstr>PowerPoint 簡報</vt:lpstr>
      <vt:lpstr>PowerPoint 簡報</vt:lpstr>
      <vt:lpstr>PowerPoint 簡報</vt:lpstr>
      <vt:lpstr>PowerPoint 簡報</vt:lpstr>
      <vt:lpstr>PowerPoint 簡報</vt:lpstr>
      <vt:lpstr>The End ~Thank you~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Highly accurate protein structure prediction with AlphaFold (AlphaFold 2)</dc:title>
  <dc:creator>moonsita</dc:creator>
  <cp:lastModifiedBy>moonsita</cp:lastModifiedBy>
  <cp:revision>54</cp:revision>
  <dcterms:created xsi:type="dcterms:W3CDTF">2022-02-23T06:22:10Z</dcterms:created>
  <dcterms:modified xsi:type="dcterms:W3CDTF">2022-03-04T05:37:48Z</dcterms:modified>
</cp:coreProperties>
</file>